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Nectarine" charset="1" panose="00000000000000000000"/>
      <p:regular r:id="rId33"/>
    </p:embeddedFont>
    <p:embeddedFont>
      <p:font typeface="Alice Bold" charset="1" panose="00000500000000000000"/>
      <p:regular r:id="rId34"/>
    </p:embeddedFont>
    <p:embeddedFont>
      <p:font typeface="Barabara" charset="1" panose="00000000000000000000"/>
      <p:regular r:id="rId35"/>
    </p:embeddedFont>
    <p:embeddedFont>
      <p:font typeface="Fredoka" charset="1" panose="02000000000000000000"/>
      <p:regular r:id="rId36"/>
    </p:embeddedFont>
    <p:embeddedFont>
      <p:font typeface="Alice" charset="1" panose="00000500000000000000"/>
      <p:regular r:id="rId37"/>
    </p:embeddedFont>
    <p:embeddedFont>
      <p:font typeface="Selima" charset="1" panose="020000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gif" Type="http://schemas.openxmlformats.org/officeDocument/2006/relationships/image"/><Relationship Id="rId3" Target="../media/image24.gif" Type="http://schemas.openxmlformats.org/officeDocument/2006/relationships/image"/><Relationship Id="rId4" Target="../media/image25.jpe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26.gif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gif" Type="http://schemas.openxmlformats.org/officeDocument/2006/relationships/image"/><Relationship Id="rId3" Target="../media/image28.gif" Type="http://schemas.openxmlformats.org/officeDocument/2006/relationships/image"/><Relationship Id="rId4" Target="../media/image20.gif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gif" Type="http://schemas.openxmlformats.org/officeDocument/2006/relationships/image"/><Relationship Id="rId3" Target="../media/image19.gif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17.gif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gif" Type="http://schemas.openxmlformats.org/officeDocument/2006/relationships/image"/><Relationship Id="rId3" Target="../media/image1.gif" Type="http://schemas.openxmlformats.org/officeDocument/2006/relationships/image"/><Relationship Id="rId4" Target="../media/image19.gif" Type="http://schemas.openxmlformats.org/officeDocument/2006/relationships/image"/><Relationship Id="rId5" Target="../media/image20.gif" Type="http://schemas.openxmlformats.org/officeDocument/2006/relationships/image"/><Relationship Id="rId6" Target="../media/image16.png" Type="http://schemas.openxmlformats.org/officeDocument/2006/relationships/image"/><Relationship Id="rId7" Target="../media/image31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gif" Type="http://schemas.openxmlformats.org/officeDocument/2006/relationships/image"/><Relationship Id="rId3" Target="../media/image1.gif" Type="http://schemas.openxmlformats.org/officeDocument/2006/relationships/image"/><Relationship Id="rId4" Target="../media/image19.gif" Type="http://schemas.openxmlformats.org/officeDocument/2006/relationships/image"/><Relationship Id="rId5" Target="../media/image20.gif" Type="http://schemas.openxmlformats.org/officeDocument/2006/relationships/image"/><Relationship Id="rId6" Target="../media/image16.png" Type="http://schemas.openxmlformats.org/officeDocument/2006/relationships/image"/><Relationship Id="rId7" Target="../media/image31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gif" Type="http://schemas.openxmlformats.org/officeDocument/2006/relationships/image"/><Relationship Id="rId3" Target="../media/image32.gif" Type="http://schemas.openxmlformats.org/officeDocument/2006/relationships/image"/><Relationship Id="rId4" Target="../media/image16.png" Type="http://schemas.openxmlformats.org/officeDocument/2006/relationships/image"/><Relationship Id="rId5" Target="../media/image33.jpeg" Type="http://schemas.openxmlformats.org/officeDocument/2006/relationships/image"/><Relationship Id="rId6" Target="../media/image34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gif" Type="http://schemas.openxmlformats.org/officeDocument/2006/relationships/image"/><Relationship Id="rId3" Target="../media/image26.gif" Type="http://schemas.openxmlformats.org/officeDocument/2006/relationships/image"/><Relationship Id="rId4" Target="../media/image35.gif" Type="http://schemas.openxmlformats.org/officeDocument/2006/relationships/image"/><Relationship Id="rId5" Target="../media/image16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gif" Type="http://schemas.openxmlformats.org/officeDocument/2006/relationships/image"/><Relationship Id="rId3" Target="../media/image1.gif" Type="http://schemas.openxmlformats.org/officeDocument/2006/relationships/image"/><Relationship Id="rId4" Target="../media/image19.gif" Type="http://schemas.openxmlformats.org/officeDocument/2006/relationships/image"/><Relationship Id="rId5" Target="../media/image20.gif" Type="http://schemas.openxmlformats.org/officeDocument/2006/relationships/image"/><Relationship Id="rId6" Target="../media/image1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gif" Type="http://schemas.openxmlformats.org/officeDocument/2006/relationships/image"/><Relationship Id="rId3" Target="../media/image1.gif" Type="http://schemas.openxmlformats.org/officeDocument/2006/relationships/image"/><Relationship Id="rId4" Target="../media/image19.gif" Type="http://schemas.openxmlformats.org/officeDocument/2006/relationships/image"/><Relationship Id="rId5" Target="../media/image20.gif" Type="http://schemas.openxmlformats.org/officeDocument/2006/relationships/image"/><Relationship Id="rId6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gif" Type="http://schemas.openxmlformats.org/officeDocument/2006/relationships/image"/><Relationship Id="rId3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gif" Type="http://schemas.openxmlformats.org/officeDocument/2006/relationships/image"/><Relationship Id="rId3" Target="../media/image1.gif" Type="http://schemas.openxmlformats.org/officeDocument/2006/relationships/image"/><Relationship Id="rId4" Target="../media/image19.gif" Type="http://schemas.openxmlformats.org/officeDocument/2006/relationships/image"/><Relationship Id="rId5" Target="../media/image20.gif" Type="http://schemas.openxmlformats.org/officeDocument/2006/relationships/image"/><Relationship Id="rId6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gif" Type="http://schemas.openxmlformats.org/officeDocument/2006/relationships/image"/><Relationship Id="rId3" Target="../media/image16.png" Type="http://schemas.openxmlformats.org/officeDocument/2006/relationships/image"/><Relationship Id="rId4" Target="../media/image21.jpeg" Type="http://schemas.openxmlformats.org/officeDocument/2006/relationships/image"/><Relationship Id="rId5" Target="../media/image2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6333452" y="-1797179"/>
            <a:ext cx="15735219" cy="1388135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3987808" y="1945703"/>
            <a:ext cx="10312385" cy="4385727"/>
          </a:xfrm>
          <a:custGeom>
            <a:avLst/>
            <a:gdLst/>
            <a:ahLst/>
            <a:cxnLst/>
            <a:rect r="r" b="b" t="t" l="l"/>
            <a:pathLst>
              <a:path h="4385727" w="10312385">
                <a:moveTo>
                  <a:pt x="0" y="0"/>
                </a:moveTo>
                <a:lnTo>
                  <a:pt x="10312384" y="0"/>
                </a:lnTo>
                <a:lnTo>
                  <a:pt x="10312384" y="4385727"/>
                </a:lnTo>
                <a:lnTo>
                  <a:pt x="0" y="4385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33605" y="6870289"/>
            <a:ext cx="3454395" cy="3416711"/>
          </a:xfrm>
          <a:custGeom>
            <a:avLst/>
            <a:gdLst/>
            <a:ahLst/>
            <a:cxnLst/>
            <a:rect r="r" b="b" t="t" l="l"/>
            <a:pathLst>
              <a:path h="3416711" w="3454395">
                <a:moveTo>
                  <a:pt x="0" y="0"/>
                </a:moveTo>
                <a:lnTo>
                  <a:pt x="3454395" y="0"/>
                </a:lnTo>
                <a:lnTo>
                  <a:pt x="3454395" y="3416711"/>
                </a:lnTo>
                <a:lnTo>
                  <a:pt x="0" y="34167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0" y="7104349"/>
            <a:ext cx="3217754" cy="3182651"/>
          </a:xfrm>
          <a:custGeom>
            <a:avLst/>
            <a:gdLst/>
            <a:ahLst/>
            <a:cxnLst/>
            <a:rect r="r" b="b" t="t" l="l"/>
            <a:pathLst>
              <a:path h="3182651" w="3217754">
                <a:moveTo>
                  <a:pt x="3217754" y="0"/>
                </a:moveTo>
                <a:lnTo>
                  <a:pt x="0" y="0"/>
                </a:lnTo>
                <a:lnTo>
                  <a:pt x="0" y="3182651"/>
                </a:lnTo>
                <a:lnTo>
                  <a:pt x="3217754" y="3182651"/>
                </a:lnTo>
                <a:lnTo>
                  <a:pt x="321775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4931" y="419936"/>
            <a:ext cx="17098138" cy="9314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5"/>
              </a:lnSpc>
            </a:pPr>
          </a:p>
          <a:p>
            <a:pPr algn="ctr">
              <a:lnSpc>
                <a:spcPts val="5285"/>
              </a:lnSpc>
            </a:pPr>
          </a:p>
          <a:p>
            <a:pPr algn="ctr">
              <a:lnSpc>
                <a:spcPts val="5285"/>
              </a:lnSpc>
            </a:pPr>
            <a:r>
              <a:rPr lang="en-US" sz="3775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Brand Messaging:</a:t>
            </a:r>
          </a:p>
          <a:p>
            <a:pPr algn="ctr">
              <a:lnSpc>
                <a:spcPts val="5285"/>
              </a:lnSpc>
            </a:pPr>
            <a:r>
              <a:rPr lang="en-US" sz="3775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HAP positions itself as a company that genuinely cares for its consumers, offering premium quality products that are healthy and nutritious. This commitment has led it to become one of the world's largest health-focused dairy providers. </a:t>
            </a:r>
          </a:p>
          <a:p>
            <a:pPr algn="ctr">
              <a:lnSpc>
                <a:spcPts val="5285"/>
              </a:lnSpc>
            </a:pPr>
          </a:p>
          <a:p>
            <a:pPr algn="ctr">
              <a:lnSpc>
                <a:spcPts val="5285"/>
              </a:lnSpc>
            </a:pPr>
            <a:r>
              <a:rPr lang="en-US" sz="3775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Tagline:</a:t>
            </a:r>
          </a:p>
          <a:p>
            <a:pPr algn="ctr">
              <a:lnSpc>
                <a:spcPts val="5285"/>
              </a:lnSpc>
            </a:pPr>
            <a:r>
              <a:rPr lang="en-US" sz="3775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HAP's tagline, "Nothing added. Nothing removed," reflects its dedication to purity and quality in its dairy offerings. </a:t>
            </a:r>
          </a:p>
          <a:p>
            <a:pPr algn="ctr">
              <a:lnSpc>
                <a:spcPts val="5285"/>
              </a:lnSpc>
            </a:pPr>
            <a:r>
              <a:rPr lang="en-US" sz="3775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Through its mission, values, unique selling proposition, brand messaging, and tagline, Hatsun Agro Product Ltd consistently communicates its dedication to quality, safety, and consumer well-being.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869165" y="0"/>
            <a:ext cx="2418835" cy="1028700"/>
          </a:xfrm>
          <a:custGeom>
            <a:avLst/>
            <a:gdLst/>
            <a:ahLst/>
            <a:cxnLst/>
            <a:rect r="r" b="b" t="t" l="l"/>
            <a:pathLst>
              <a:path h="1028700" w="2418835">
                <a:moveTo>
                  <a:pt x="0" y="0"/>
                </a:moveTo>
                <a:lnTo>
                  <a:pt x="2418835" y="0"/>
                </a:lnTo>
                <a:lnTo>
                  <a:pt x="2418835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1557294" y="3124288"/>
            <a:ext cx="6730706" cy="4038424"/>
            <a:chOff x="0" y="0"/>
            <a:chExt cx="6350000" cy="381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4"/>
              <a:stretch>
                <a:fillRect l="-1428" t="0" r="-1428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4736721" y="0"/>
            <a:ext cx="3551279" cy="1510314"/>
          </a:xfrm>
          <a:custGeom>
            <a:avLst/>
            <a:gdLst/>
            <a:ahLst/>
            <a:cxnLst/>
            <a:rect r="r" b="b" t="t" l="l"/>
            <a:pathLst>
              <a:path h="1510314" w="3551279">
                <a:moveTo>
                  <a:pt x="0" y="0"/>
                </a:moveTo>
                <a:lnTo>
                  <a:pt x="3551279" y="0"/>
                </a:lnTo>
                <a:lnTo>
                  <a:pt x="3551279" y="1510314"/>
                </a:lnTo>
                <a:lnTo>
                  <a:pt x="0" y="15103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98752" y="141628"/>
            <a:ext cx="6690496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Competitor Analysis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7848" y="2393674"/>
            <a:ext cx="10300063" cy="138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3"/>
              </a:lnSpc>
            </a:pPr>
            <a:r>
              <a:rPr lang="en-US" sz="396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Competitor 1: Amul (Gujarat Cooperative Milk Marketing Federation Ltd.)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90866" y="4745831"/>
            <a:ext cx="6471689" cy="705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6"/>
              </a:lnSpc>
            </a:pPr>
            <a:r>
              <a:rPr lang="en-US" sz="4097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Competitor 2: Mother Dairy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7460" y="6724650"/>
            <a:ext cx="10480838" cy="1428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8"/>
              </a:lnSpc>
            </a:pPr>
            <a:r>
              <a:rPr lang="en-US" sz="412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Competitor 3: Parag Milk Foods (Gowardhan, Go, and Topp Up brands)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810715" y="2950641"/>
            <a:ext cx="9621431" cy="97899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39687" y="2874940"/>
            <a:ext cx="17208627" cy="6383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9"/>
              </a:lnSpc>
            </a:pPr>
            <a:r>
              <a:rPr lang="en-US" sz="330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1. Demographics: Middle to upper-middle-class families, young professionals, fitness enthusiasts, and B2B clients (hotels, restaurants).</a:t>
            </a:r>
          </a:p>
          <a:p>
            <a:pPr algn="ctr">
              <a:lnSpc>
                <a:spcPts val="4629"/>
              </a:lnSpc>
            </a:pPr>
          </a:p>
          <a:p>
            <a:pPr algn="ctr">
              <a:lnSpc>
                <a:spcPts val="4629"/>
              </a:lnSpc>
            </a:pPr>
            <a:r>
              <a:rPr lang="en-US" sz="330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2. Psychographics: Health-conscious, quality-driven, family-oriented, and fitness-focused individuals.</a:t>
            </a:r>
          </a:p>
          <a:p>
            <a:pPr algn="ctr">
              <a:lnSpc>
                <a:spcPts val="4629"/>
              </a:lnSpc>
            </a:pPr>
          </a:p>
          <a:p>
            <a:pPr algn="ctr">
              <a:lnSpc>
                <a:spcPts val="4629"/>
              </a:lnSpc>
            </a:pPr>
            <a:r>
              <a:rPr lang="en-US" sz="330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3. Behaviors: Regular dairy consumers, prefer trusted brands, shop at supermarkets, local stores, and online.</a:t>
            </a:r>
          </a:p>
          <a:p>
            <a:pPr algn="ctr">
              <a:lnSpc>
                <a:spcPts val="4629"/>
              </a:lnSpc>
            </a:pPr>
          </a:p>
          <a:p>
            <a:pPr algn="ctr">
              <a:lnSpc>
                <a:spcPts val="4629"/>
              </a:lnSpc>
            </a:pPr>
            <a:r>
              <a:rPr lang="en-US" sz="330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4. Interests: Healthy eating, organic food, fitness, traditional Indian cuisine, and sustainable dairy farming.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962838" y="10462"/>
            <a:ext cx="3325162" cy="1414149"/>
          </a:xfrm>
          <a:custGeom>
            <a:avLst/>
            <a:gdLst/>
            <a:ahLst/>
            <a:cxnLst/>
            <a:rect r="r" b="b" t="t" l="l"/>
            <a:pathLst>
              <a:path h="1414149" w="3325162">
                <a:moveTo>
                  <a:pt x="0" y="0"/>
                </a:moveTo>
                <a:lnTo>
                  <a:pt x="3325162" y="0"/>
                </a:lnTo>
                <a:lnTo>
                  <a:pt x="3325162" y="1414149"/>
                </a:lnTo>
                <a:lnTo>
                  <a:pt x="0" y="1414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85109" y="933450"/>
            <a:ext cx="8917781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Buyer's/Audience's Persona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34143" y="0"/>
            <a:ext cx="3453857" cy="1468882"/>
          </a:xfrm>
          <a:custGeom>
            <a:avLst/>
            <a:gdLst/>
            <a:ahLst/>
            <a:cxnLst/>
            <a:rect r="r" b="b" t="t" l="l"/>
            <a:pathLst>
              <a:path h="1468882" w="3453857">
                <a:moveTo>
                  <a:pt x="0" y="0"/>
                </a:moveTo>
                <a:lnTo>
                  <a:pt x="3453857" y="0"/>
                </a:lnTo>
                <a:lnTo>
                  <a:pt x="3453857" y="1468882"/>
                </a:lnTo>
                <a:lnTo>
                  <a:pt x="0" y="1468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6815" y="2132878"/>
            <a:ext cx="16754370" cy="7125422"/>
          </a:xfrm>
          <a:custGeom>
            <a:avLst/>
            <a:gdLst/>
            <a:ahLst/>
            <a:cxnLst/>
            <a:rect r="r" b="b" t="t" l="l"/>
            <a:pathLst>
              <a:path h="7125422" w="16754370">
                <a:moveTo>
                  <a:pt x="0" y="0"/>
                </a:moveTo>
                <a:lnTo>
                  <a:pt x="16754370" y="0"/>
                </a:lnTo>
                <a:lnTo>
                  <a:pt x="16754370" y="7125422"/>
                </a:lnTo>
                <a:lnTo>
                  <a:pt x="0" y="7125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31503" y="4652339"/>
            <a:ext cx="1042499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Barabara"/>
                <a:ea typeface="Barabara"/>
                <a:cs typeface="Barabara"/>
                <a:sym typeface="Barabara"/>
              </a:rPr>
              <a:t>SEO &amp; Keyword Research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511451" y="1028700"/>
            <a:ext cx="19770751" cy="18262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04820" y="2585117"/>
            <a:ext cx="17876287" cy="6673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0"/>
              </a:lnSpc>
            </a:pPr>
            <a:r>
              <a:rPr lang="en-US" sz="3185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1. Technical SEO: Check website speed, mobile-friendliness, crawlability, and indexability.</a:t>
            </a:r>
          </a:p>
          <a:p>
            <a:pPr algn="ctr">
              <a:lnSpc>
                <a:spcPts val="4460"/>
              </a:lnSpc>
            </a:pPr>
          </a:p>
          <a:p>
            <a:pPr algn="ctr">
              <a:lnSpc>
                <a:spcPts val="4460"/>
              </a:lnSpc>
            </a:pPr>
            <a:r>
              <a:rPr lang="en-US" sz="3185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2. On-Page SEO: Optimize title tags, meta descriptions, headers, and keyword usage in content.</a:t>
            </a:r>
          </a:p>
          <a:p>
            <a:pPr algn="ctr">
              <a:lnSpc>
                <a:spcPts val="4460"/>
              </a:lnSpc>
            </a:pPr>
          </a:p>
          <a:p>
            <a:pPr algn="ctr">
              <a:lnSpc>
                <a:spcPts val="4460"/>
              </a:lnSpc>
            </a:pPr>
            <a:r>
              <a:rPr lang="en-US" sz="3185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3. Off-Page SEO: Analyze backlinks, domain authority, and brand mentions across the web.</a:t>
            </a:r>
          </a:p>
          <a:p>
            <a:pPr algn="ctr">
              <a:lnSpc>
                <a:spcPts val="4460"/>
              </a:lnSpc>
            </a:pPr>
          </a:p>
          <a:p>
            <a:pPr algn="ctr">
              <a:lnSpc>
                <a:spcPts val="4460"/>
              </a:lnSpc>
            </a:pPr>
            <a:r>
              <a:rPr lang="en-US" sz="3185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4. Content SEO: Ensure high-quality, keyword-optimized, and engaging content for target audiences.</a:t>
            </a:r>
          </a:p>
          <a:p>
            <a:pPr algn="ctr">
              <a:lnSpc>
                <a:spcPts val="4460"/>
              </a:lnSpc>
            </a:pPr>
          </a:p>
          <a:p>
            <a:pPr algn="ctr">
              <a:lnSpc>
                <a:spcPts val="4460"/>
              </a:lnSpc>
            </a:pPr>
            <a:r>
              <a:rPr lang="en-US" sz="3185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5. Local SEO: Optimize Google My Business, local citations, and location-based keywords.</a:t>
            </a:r>
          </a:p>
          <a:p>
            <a:pPr algn="ctr">
              <a:lnSpc>
                <a:spcPts val="4460"/>
              </a:lnSpc>
            </a:pPr>
          </a:p>
          <a:p>
            <a:pPr algn="ctr">
              <a:lnSpc>
                <a:spcPts val="4460"/>
              </a:lnSpc>
            </a:pPr>
            <a:r>
              <a:rPr lang="en-US" sz="3185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6. User Experience (UX): Improve site navigation, readability, and overall user engagement.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307042" y="0"/>
            <a:ext cx="2980958" cy="1267764"/>
          </a:xfrm>
          <a:custGeom>
            <a:avLst/>
            <a:gdLst/>
            <a:ahLst/>
            <a:cxnLst/>
            <a:rect r="r" b="b" t="t" l="l"/>
            <a:pathLst>
              <a:path h="1267764" w="2980958">
                <a:moveTo>
                  <a:pt x="0" y="0"/>
                </a:moveTo>
                <a:lnTo>
                  <a:pt x="2980958" y="0"/>
                </a:lnTo>
                <a:lnTo>
                  <a:pt x="2980958" y="1267764"/>
                </a:lnTo>
                <a:lnTo>
                  <a:pt x="0" y="12677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14602" y="537539"/>
            <a:ext cx="11648924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SEO Audit for Hatsun Agro Products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868523" y="2438918"/>
            <a:ext cx="10541077" cy="1052245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3463659" y="-599139"/>
            <a:ext cx="5865675" cy="523105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2078808"/>
            <a:ext cx="16726901" cy="6412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0"/>
              </a:lnSpc>
            </a:pPr>
            <a:r>
              <a:rPr lang="en-US" sz="405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1. Primary Keywords: Focus on high-search-volume terms like best milk brand in India, buy fresh dairy products, and pure cow milk online.</a:t>
            </a:r>
          </a:p>
          <a:p>
            <a:pPr algn="ctr">
              <a:lnSpc>
                <a:spcPts val="5670"/>
              </a:lnSpc>
            </a:pPr>
          </a:p>
          <a:p>
            <a:pPr algn="ctr">
              <a:lnSpc>
                <a:spcPts val="5670"/>
              </a:lnSpc>
            </a:pPr>
            <a:r>
              <a:rPr lang="en-US" sz="405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2. Local SEO Keywords: Target location-based searches such as fresh milk delivery in Chennai or best dairy brand in South India.</a:t>
            </a:r>
          </a:p>
          <a:p>
            <a:pPr algn="ctr">
              <a:lnSpc>
                <a:spcPts val="5670"/>
              </a:lnSpc>
            </a:pPr>
          </a:p>
          <a:p>
            <a:pPr algn="ctr">
              <a:lnSpc>
                <a:spcPts val="5670"/>
              </a:lnSpc>
            </a:pPr>
            <a:r>
              <a:rPr lang="en-US" sz="405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3. Long-Tail Keywords: Use intent-driven phrases like nutritional benefits of fresh milk or where to buy pure desi ghee online for better conversions.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588428" y="58742"/>
            <a:ext cx="2699572" cy="1148094"/>
          </a:xfrm>
          <a:custGeom>
            <a:avLst/>
            <a:gdLst/>
            <a:ahLst/>
            <a:cxnLst/>
            <a:rect r="r" b="b" t="t" l="l"/>
            <a:pathLst>
              <a:path h="1148094" w="2699572">
                <a:moveTo>
                  <a:pt x="0" y="0"/>
                </a:moveTo>
                <a:lnTo>
                  <a:pt x="2699572" y="0"/>
                </a:lnTo>
                <a:lnTo>
                  <a:pt x="2699572" y="1148094"/>
                </a:lnTo>
                <a:lnTo>
                  <a:pt x="0" y="11480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18718" y="141628"/>
            <a:ext cx="6082343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Keyword Research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4717" y="2257850"/>
            <a:ext cx="17678567" cy="7501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5"/>
              </a:lnSpc>
            </a:pPr>
            <a:r>
              <a:rPr lang="en-US" sz="4282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1. Title Tags, Meta Descriptions &amp; Headers: Use relevant keywords like Best Dairy Products in India with structured H1, H2, and H3 tags.</a:t>
            </a:r>
          </a:p>
          <a:p>
            <a:pPr algn="ctr">
              <a:lnSpc>
                <a:spcPts val="5995"/>
              </a:lnSpc>
            </a:pPr>
          </a:p>
          <a:p>
            <a:pPr algn="ctr">
              <a:lnSpc>
                <a:spcPts val="5995"/>
              </a:lnSpc>
            </a:pPr>
            <a:r>
              <a:rPr lang="en-US" sz="4282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2. Content &amp; URL Optimization: Ensure high-quality, keyword-rich content, short SEO-friendly URLs, and internal linking for better navigation.</a:t>
            </a:r>
          </a:p>
          <a:p>
            <a:pPr algn="ctr">
              <a:lnSpc>
                <a:spcPts val="5995"/>
              </a:lnSpc>
            </a:pPr>
          </a:p>
          <a:p>
            <a:pPr algn="ctr">
              <a:lnSpc>
                <a:spcPts val="5995"/>
              </a:lnSpc>
            </a:pPr>
            <a:r>
              <a:rPr lang="en-US" sz="4282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3. Technical SEO: Optimize images (alt text), improve mobile-friendliness, and implement schema markup for enhanced search visibility.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806640" y="-107500"/>
            <a:ext cx="3481360" cy="1480579"/>
          </a:xfrm>
          <a:custGeom>
            <a:avLst/>
            <a:gdLst/>
            <a:ahLst/>
            <a:cxnLst/>
            <a:rect r="r" b="b" t="t" l="l"/>
            <a:pathLst>
              <a:path h="1480579" w="3481360">
                <a:moveTo>
                  <a:pt x="0" y="0"/>
                </a:moveTo>
                <a:lnTo>
                  <a:pt x="3481360" y="0"/>
                </a:lnTo>
                <a:lnTo>
                  <a:pt x="3481360" y="1480578"/>
                </a:lnTo>
                <a:lnTo>
                  <a:pt x="0" y="1480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31685" y="141628"/>
            <a:ext cx="7024629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On page Optimisation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63847" y="0"/>
            <a:ext cx="3224153" cy="1371192"/>
          </a:xfrm>
          <a:custGeom>
            <a:avLst/>
            <a:gdLst/>
            <a:ahLst/>
            <a:cxnLst/>
            <a:rect r="r" b="b" t="t" l="l"/>
            <a:pathLst>
              <a:path h="1371192" w="3224153">
                <a:moveTo>
                  <a:pt x="0" y="0"/>
                </a:moveTo>
                <a:lnTo>
                  <a:pt x="3224153" y="0"/>
                </a:lnTo>
                <a:lnTo>
                  <a:pt x="3224153" y="1371192"/>
                </a:lnTo>
                <a:lnTo>
                  <a:pt x="0" y="1371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3386" y="1902943"/>
            <a:ext cx="17101227" cy="7272936"/>
          </a:xfrm>
          <a:custGeom>
            <a:avLst/>
            <a:gdLst/>
            <a:ahLst/>
            <a:cxnLst/>
            <a:rect r="r" b="b" t="t" l="l"/>
            <a:pathLst>
              <a:path h="7272936" w="17101227">
                <a:moveTo>
                  <a:pt x="0" y="0"/>
                </a:moveTo>
                <a:lnTo>
                  <a:pt x="17101228" y="0"/>
                </a:lnTo>
                <a:lnTo>
                  <a:pt x="17101228" y="7272936"/>
                </a:lnTo>
                <a:lnTo>
                  <a:pt x="0" y="7272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3386" y="4652339"/>
            <a:ext cx="17101227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Barabara"/>
                <a:ea typeface="Barabara"/>
                <a:cs typeface="Barabara"/>
                <a:sym typeface="Barabara"/>
              </a:rPr>
              <a:t>Content Ideas And Marketing Strategies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2932469">
            <a:off x="-2458732" y="-2682360"/>
            <a:ext cx="14388035" cy="1606164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16785" y="2604057"/>
            <a:ext cx="16773550" cy="8177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05805" indent="-502903" lvl="1">
              <a:lnSpc>
                <a:spcPts val="6522"/>
              </a:lnSpc>
              <a:buAutoNum type="arabicPeriod" startAt="1"/>
            </a:pPr>
            <a:r>
              <a:rPr lang="en-US" sz="4658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Audience-Centric Approach: Identify customer needs and pain points (e.g., health benefits of dairy, choosing the best milk).</a:t>
            </a:r>
          </a:p>
          <a:p>
            <a:pPr algn="ctr" marL="1005805" indent="-502903" lvl="1">
              <a:lnSpc>
                <a:spcPts val="6522"/>
              </a:lnSpc>
              <a:buAutoNum type="arabicPeriod" startAt="1"/>
            </a:pPr>
            <a:r>
              <a:rPr lang="en-US" sz="4658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SEO &amp; Trend Analysis: Use keyword research and trending topics (e.g., organic dairy, protein-rich milk, lactose-free options).</a:t>
            </a:r>
          </a:p>
          <a:p>
            <a:pPr algn="ctr" marL="1005805" indent="-502903" lvl="1">
              <a:lnSpc>
                <a:spcPts val="6522"/>
              </a:lnSpc>
              <a:buAutoNum type="arabicPeriod" startAt="1"/>
            </a:pPr>
            <a:r>
              <a:rPr lang="en-US" sz="4658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Content Diversification: Create blogs, videos, infographics, and FAQs to engage different audience segments across platforms.</a:t>
            </a:r>
          </a:p>
          <a:p>
            <a:pPr algn="ctr">
              <a:lnSpc>
                <a:spcPts val="6522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634873" y="0"/>
            <a:ext cx="2572994" cy="1094262"/>
          </a:xfrm>
          <a:custGeom>
            <a:avLst/>
            <a:gdLst/>
            <a:ahLst/>
            <a:cxnLst/>
            <a:rect r="r" b="b" t="t" l="l"/>
            <a:pathLst>
              <a:path h="1094262" w="2572994">
                <a:moveTo>
                  <a:pt x="0" y="0"/>
                </a:moveTo>
                <a:lnTo>
                  <a:pt x="2572994" y="0"/>
                </a:lnTo>
                <a:lnTo>
                  <a:pt x="2572994" y="1094262"/>
                </a:lnTo>
                <a:lnTo>
                  <a:pt x="0" y="1094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92136" y="669581"/>
            <a:ext cx="11703727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Content Idea Generation &amp; Strategy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723394"/>
            <a:ext cx="15815005" cy="614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5"/>
              </a:lnSpc>
            </a:pPr>
            <a:r>
              <a:rPr lang="en-US" sz="3903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1. Digital Marketing: Leverage SEO, social media, and influencer collaborations to boost brand awareness and online sales.</a:t>
            </a:r>
          </a:p>
          <a:p>
            <a:pPr algn="ctr">
              <a:lnSpc>
                <a:spcPts val="5465"/>
              </a:lnSpc>
            </a:pPr>
          </a:p>
          <a:p>
            <a:pPr algn="ctr">
              <a:lnSpc>
                <a:spcPts val="5465"/>
              </a:lnSpc>
            </a:pPr>
            <a:r>
              <a:rPr lang="en-US" sz="3903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2. Retail &amp; Distribution Expansion: Strengthen presence in supermarkets, local stores, and e-commerce platforms for wider reach.</a:t>
            </a:r>
          </a:p>
          <a:p>
            <a:pPr algn="ctr">
              <a:lnSpc>
                <a:spcPts val="5465"/>
              </a:lnSpc>
            </a:pPr>
          </a:p>
          <a:p>
            <a:pPr algn="ctr">
              <a:lnSpc>
                <a:spcPts val="5465"/>
              </a:lnSpc>
            </a:pPr>
            <a:r>
              <a:rPr lang="en-US" sz="3903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3. Customer Engagement: Run loyalty programs, targeted ads, and regional campaigns to enhance brand connection and repeat purchases.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938239" y="0"/>
            <a:ext cx="3349761" cy="1424611"/>
          </a:xfrm>
          <a:custGeom>
            <a:avLst/>
            <a:gdLst/>
            <a:ahLst/>
            <a:cxnLst/>
            <a:rect r="r" b="b" t="t" l="l"/>
            <a:pathLst>
              <a:path h="1424611" w="3349761">
                <a:moveTo>
                  <a:pt x="0" y="0"/>
                </a:moveTo>
                <a:lnTo>
                  <a:pt x="3349761" y="0"/>
                </a:lnTo>
                <a:lnTo>
                  <a:pt x="3349761" y="1424611"/>
                </a:lnTo>
                <a:lnTo>
                  <a:pt x="0" y="1424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87512" y="537539"/>
            <a:ext cx="6424414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Marketing Strategy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6333452" y="-1797179"/>
            <a:ext cx="15735219" cy="1388135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4899284" y="2899697"/>
            <a:ext cx="8489432" cy="3610448"/>
          </a:xfrm>
          <a:custGeom>
            <a:avLst/>
            <a:gdLst/>
            <a:ahLst/>
            <a:cxnLst/>
            <a:rect r="r" b="b" t="t" l="l"/>
            <a:pathLst>
              <a:path h="3610448" w="8489432">
                <a:moveTo>
                  <a:pt x="0" y="0"/>
                </a:moveTo>
                <a:lnTo>
                  <a:pt x="8489432" y="0"/>
                </a:lnTo>
                <a:lnTo>
                  <a:pt x="8489432" y="3610448"/>
                </a:lnTo>
                <a:lnTo>
                  <a:pt x="0" y="3610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33605" y="6870289"/>
            <a:ext cx="3454395" cy="3416711"/>
          </a:xfrm>
          <a:custGeom>
            <a:avLst/>
            <a:gdLst/>
            <a:ahLst/>
            <a:cxnLst/>
            <a:rect r="r" b="b" t="t" l="l"/>
            <a:pathLst>
              <a:path h="3416711" w="3454395">
                <a:moveTo>
                  <a:pt x="0" y="0"/>
                </a:moveTo>
                <a:lnTo>
                  <a:pt x="3454395" y="0"/>
                </a:lnTo>
                <a:lnTo>
                  <a:pt x="3454395" y="3416711"/>
                </a:lnTo>
                <a:lnTo>
                  <a:pt x="0" y="34167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0" y="7104349"/>
            <a:ext cx="3217754" cy="3182651"/>
          </a:xfrm>
          <a:custGeom>
            <a:avLst/>
            <a:gdLst/>
            <a:ahLst/>
            <a:cxnLst/>
            <a:rect r="r" b="b" t="t" l="l"/>
            <a:pathLst>
              <a:path h="3182651" w="3217754">
                <a:moveTo>
                  <a:pt x="3217754" y="0"/>
                </a:moveTo>
                <a:lnTo>
                  <a:pt x="0" y="0"/>
                </a:lnTo>
                <a:lnTo>
                  <a:pt x="0" y="3182651"/>
                </a:lnTo>
                <a:lnTo>
                  <a:pt x="3217754" y="3182651"/>
                </a:lnTo>
                <a:lnTo>
                  <a:pt x="321775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01033" y="1028695"/>
            <a:ext cx="11065629" cy="1871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59"/>
              </a:lnSpc>
            </a:pPr>
            <a:r>
              <a:rPr lang="en-US" sz="10328">
                <a:solidFill>
                  <a:srgbClr val="000000">
                    <a:alpha val="80784"/>
                  </a:srgbClr>
                </a:solidFill>
                <a:latin typeface="Nectarine"/>
                <a:ea typeface="Nectarine"/>
                <a:cs typeface="Nectarine"/>
                <a:sym typeface="Nectarine"/>
              </a:rPr>
              <a:t>Digital Marketing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1662681" y="-6438340"/>
            <a:ext cx="13761077" cy="1415359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3435299">
            <a:off x="-3167656" y="638455"/>
            <a:ext cx="6335313" cy="7076795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028700" y="1692166"/>
            <a:ext cx="16230600" cy="6902669"/>
          </a:xfrm>
          <a:custGeom>
            <a:avLst/>
            <a:gdLst/>
            <a:ahLst/>
            <a:cxnLst/>
            <a:rect r="r" b="b" t="t" l="l"/>
            <a:pathLst>
              <a:path h="6902669" w="16230600">
                <a:moveTo>
                  <a:pt x="0" y="0"/>
                </a:moveTo>
                <a:lnTo>
                  <a:pt x="16230600" y="0"/>
                </a:lnTo>
                <a:lnTo>
                  <a:pt x="16230600" y="6902668"/>
                </a:lnTo>
                <a:lnTo>
                  <a:pt x="0" y="69026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6505" y="1314271"/>
            <a:ext cx="15652323" cy="7944029"/>
          </a:xfrm>
          <a:custGeom>
            <a:avLst/>
            <a:gdLst/>
            <a:ahLst/>
            <a:cxnLst/>
            <a:rect r="r" b="b" t="t" l="l"/>
            <a:pathLst>
              <a:path h="7944029" w="15652323">
                <a:moveTo>
                  <a:pt x="0" y="0"/>
                </a:moveTo>
                <a:lnTo>
                  <a:pt x="15652323" y="0"/>
                </a:lnTo>
                <a:lnTo>
                  <a:pt x="15652323" y="7944029"/>
                </a:lnTo>
                <a:lnTo>
                  <a:pt x="0" y="79440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11" r="0" b="-107563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1662681" y="-6438340"/>
            <a:ext cx="13761077" cy="1415359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3435299">
            <a:off x="-3167656" y="638455"/>
            <a:ext cx="6335313" cy="7076795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028700" y="1692166"/>
            <a:ext cx="16230600" cy="6902669"/>
          </a:xfrm>
          <a:custGeom>
            <a:avLst/>
            <a:gdLst/>
            <a:ahLst/>
            <a:cxnLst/>
            <a:rect r="r" b="b" t="t" l="l"/>
            <a:pathLst>
              <a:path h="6902669" w="16230600">
                <a:moveTo>
                  <a:pt x="0" y="0"/>
                </a:moveTo>
                <a:lnTo>
                  <a:pt x="16230600" y="0"/>
                </a:lnTo>
                <a:lnTo>
                  <a:pt x="16230600" y="6902668"/>
                </a:lnTo>
                <a:lnTo>
                  <a:pt x="0" y="69026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5286" y="892547"/>
            <a:ext cx="15482780" cy="8185231"/>
          </a:xfrm>
          <a:custGeom>
            <a:avLst/>
            <a:gdLst/>
            <a:ahLst/>
            <a:cxnLst/>
            <a:rect r="r" b="b" t="t" l="l"/>
            <a:pathLst>
              <a:path h="8185231" w="15482780">
                <a:moveTo>
                  <a:pt x="0" y="0"/>
                </a:moveTo>
                <a:lnTo>
                  <a:pt x="15482780" y="0"/>
                </a:lnTo>
                <a:lnTo>
                  <a:pt x="15482780" y="8185232"/>
                </a:lnTo>
                <a:lnTo>
                  <a:pt x="0" y="81852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2876" r="0" b="-6621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03692" y="0"/>
            <a:ext cx="3084308" cy="1311717"/>
          </a:xfrm>
          <a:custGeom>
            <a:avLst/>
            <a:gdLst/>
            <a:ahLst/>
            <a:cxnLst/>
            <a:rect r="r" b="b" t="t" l="l"/>
            <a:pathLst>
              <a:path h="1311717" w="3084308">
                <a:moveTo>
                  <a:pt x="0" y="0"/>
                </a:moveTo>
                <a:lnTo>
                  <a:pt x="3084308" y="0"/>
                </a:lnTo>
                <a:lnTo>
                  <a:pt x="3084308" y="1311717"/>
                </a:lnTo>
                <a:lnTo>
                  <a:pt x="0" y="1311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355631"/>
            <a:ext cx="16549372" cy="7038239"/>
          </a:xfrm>
          <a:custGeom>
            <a:avLst/>
            <a:gdLst/>
            <a:ahLst/>
            <a:cxnLst/>
            <a:rect r="r" b="b" t="t" l="l"/>
            <a:pathLst>
              <a:path h="7038239" w="16549372">
                <a:moveTo>
                  <a:pt x="0" y="0"/>
                </a:moveTo>
                <a:lnTo>
                  <a:pt x="16549372" y="0"/>
                </a:lnTo>
                <a:lnTo>
                  <a:pt x="16549372" y="7038239"/>
                </a:lnTo>
                <a:lnTo>
                  <a:pt x="0" y="70382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66082" y="4652339"/>
            <a:ext cx="13355836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Barabara"/>
                <a:ea typeface="Barabara"/>
                <a:cs typeface="Barabara"/>
                <a:sym typeface="Barabara"/>
              </a:rPr>
              <a:t>Content Creation And Curation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7889712" y="-423652"/>
            <a:ext cx="11467938" cy="201268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true" flipV="false" rot="0">
            <a:off x="-1378933" y="8342980"/>
            <a:ext cx="10522933" cy="2420275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5112808" y="74242"/>
            <a:ext cx="3175192" cy="1350369"/>
          </a:xfrm>
          <a:custGeom>
            <a:avLst/>
            <a:gdLst/>
            <a:ahLst/>
            <a:cxnLst/>
            <a:rect r="r" b="b" t="t" l="l"/>
            <a:pathLst>
              <a:path h="1350369" w="3175192">
                <a:moveTo>
                  <a:pt x="0" y="0"/>
                </a:moveTo>
                <a:lnTo>
                  <a:pt x="3175192" y="0"/>
                </a:lnTo>
                <a:lnTo>
                  <a:pt x="3175192" y="1350369"/>
                </a:lnTo>
                <a:lnTo>
                  <a:pt x="0" y="1350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06557" y="1883847"/>
            <a:ext cx="3834635" cy="7669271"/>
          </a:xfrm>
          <a:custGeom>
            <a:avLst/>
            <a:gdLst/>
            <a:ahLst/>
            <a:cxnLst/>
            <a:rect r="r" b="b" t="t" l="l"/>
            <a:pathLst>
              <a:path h="7669271" w="3834635">
                <a:moveTo>
                  <a:pt x="0" y="0"/>
                </a:moveTo>
                <a:lnTo>
                  <a:pt x="3834635" y="0"/>
                </a:lnTo>
                <a:lnTo>
                  <a:pt x="3834635" y="7669270"/>
                </a:lnTo>
                <a:lnTo>
                  <a:pt x="0" y="76692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77267" y="1965021"/>
            <a:ext cx="3784563" cy="7588096"/>
          </a:xfrm>
          <a:custGeom>
            <a:avLst/>
            <a:gdLst/>
            <a:ahLst/>
            <a:cxnLst/>
            <a:rect r="r" b="b" t="t" l="l"/>
            <a:pathLst>
              <a:path h="7588096" w="3784563">
                <a:moveTo>
                  <a:pt x="0" y="0"/>
                </a:moveTo>
                <a:lnTo>
                  <a:pt x="3784563" y="0"/>
                </a:lnTo>
                <a:lnTo>
                  <a:pt x="3784563" y="7588096"/>
                </a:lnTo>
                <a:lnTo>
                  <a:pt x="0" y="75880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93957" y="537539"/>
            <a:ext cx="4383309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Post Creation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0997" y="1756558"/>
            <a:ext cx="15286006" cy="7126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1"/>
              </a:lnSpc>
            </a:pPr>
            <a:r>
              <a:rPr lang="en-US" sz="403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1. Targeted Ads: Run Facebook and Instagram ads focusing on health-conscious consumers and families looking for quality dairy products.</a:t>
            </a:r>
          </a:p>
          <a:p>
            <a:pPr algn="ctr">
              <a:lnSpc>
                <a:spcPts val="5651"/>
              </a:lnSpc>
            </a:pPr>
          </a:p>
          <a:p>
            <a:pPr algn="ctr">
              <a:lnSpc>
                <a:spcPts val="5651"/>
              </a:lnSpc>
            </a:pPr>
            <a:r>
              <a:rPr lang="en-US" sz="403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2. Engaging Creatives: Use high-quality visuals, carousel ads, and short videos highlighting product benefits (e.g., "Pure, Fresh, and Healthy Milk for Your Family!").</a:t>
            </a:r>
          </a:p>
          <a:p>
            <a:pPr algn="ctr">
              <a:lnSpc>
                <a:spcPts val="5651"/>
              </a:lnSpc>
            </a:pPr>
          </a:p>
          <a:p>
            <a:pPr algn="ctr">
              <a:lnSpc>
                <a:spcPts val="5651"/>
              </a:lnSpc>
            </a:pPr>
            <a:r>
              <a:rPr lang="en-US" sz="4036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3. Call-to-Action (CTA): Drive conversions with CTAs like "Shop Now," "Order Fresh Dairy," or "Subscribe for Daily Milk Delivery."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860488" y="-96050"/>
            <a:ext cx="3427512" cy="1457677"/>
          </a:xfrm>
          <a:custGeom>
            <a:avLst/>
            <a:gdLst/>
            <a:ahLst/>
            <a:cxnLst/>
            <a:rect r="r" b="b" t="t" l="l"/>
            <a:pathLst>
              <a:path h="1457677" w="3427512">
                <a:moveTo>
                  <a:pt x="0" y="0"/>
                </a:moveTo>
                <a:lnTo>
                  <a:pt x="3427512" y="0"/>
                </a:lnTo>
                <a:lnTo>
                  <a:pt x="3427512" y="1457678"/>
                </a:lnTo>
                <a:lnTo>
                  <a:pt x="0" y="1457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40591" y="141628"/>
            <a:ext cx="8606818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Social media ad campaigns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6481524">
            <a:off x="-5112611" y="-2789595"/>
            <a:ext cx="14212948" cy="158661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8540967">
            <a:off x="11045685" y="-4839949"/>
            <a:ext cx="8031035" cy="801684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311130">
            <a:off x="14790428" y="6444896"/>
            <a:ext cx="5413008" cy="5626807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15198799" y="0"/>
            <a:ext cx="3089201" cy="1313798"/>
          </a:xfrm>
          <a:custGeom>
            <a:avLst/>
            <a:gdLst/>
            <a:ahLst/>
            <a:cxnLst/>
            <a:rect r="r" b="b" t="t" l="l"/>
            <a:pathLst>
              <a:path h="1313798" w="3089201">
                <a:moveTo>
                  <a:pt x="0" y="0"/>
                </a:moveTo>
                <a:lnTo>
                  <a:pt x="3089201" y="0"/>
                </a:lnTo>
                <a:lnTo>
                  <a:pt x="3089201" y="1313798"/>
                </a:lnTo>
                <a:lnTo>
                  <a:pt x="0" y="1313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56503" y="1457764"/>
            <a:ext cx="3753777" cy="7944502"/>
          </a:xfrm>
          <a:custGeom>
            <a:avLst/>
            <a:gdLst/>
            <a:ahLst/>
            <a:cxnLst/>
            <a:rect r="r" b="b" t="t" l="l"/>
            <a:pathLst>
              <a:path h="7944502" w="3753777">
                <a:moveTo>
                  <a:pt x="0" y="0"/>
                </a:moveTo>
                <a:lnTo>
                  <a:pt x="3753777" y="0"/>
                </a:lnTo>
                <a:lnTo>
                  <a:pt x="3753777" y="7944502"/>
                </a:lnTo>
                <a:lnTo>
                  <a:pt x="0" y="79445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73656" y="141628"/>
            <a:ext cx="6740689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E-mail Ad Campaigns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1662681" y="-6438340"/>
            <a:ext cx="13761077" cy="1415359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3435299">
            <a:off x="-3167656" y="638455"/>
            <a:ext cx="6335313" cy="7076795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028700" y="1692166"/>
            <a:ext cx="16230600" cy="6902669"/>
          </a:xfrm>
          <a:custGeom>
            <a:avLst/>
            <a:gdLst/>
            <a:ahLst/>
            <a:cxnLst/>
            <a:rect r="r" b="b" t="t" l="l"/>
            <a:pathLst>
              <a:path h="6902669" w="16230600">
                <a:moveTo>
                  <a:pt x="0" y="0"/>
                </a:moveTo>
                <a:lnTo>
                  <a:pt x="16230600" y="0"/>
                </a:lnTo>
                <a:lnTo>
                  <a:pt x="16230600" y="6902668"/>
                </a:lnTo>
                <a:lnTo>
                  <a:pt x="0" y="69026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315515" y="-95250"/>
            <a:ext cx="3656970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23925"/>
            <a:ext cx="16818816" cy="9514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3"/>
              </a:lnSpc>
            </a:pPr>
          </a:p>
          <a:p>
            <a:pPr algn="ctr">
              <a:lnSpc>
                <a:spcPts val="6853"/>
              </a:lnSpc>
            </a:pPr>
            <a:r>
              <a:rPr lang="en-US" sz="4895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Hatsun Agro continues to strengthen its position as a market leader in the dairy industry by focusing on quality, innovation, and sustainability. Its investment in technology, infrastructure, and farmer partnerships ensures a steady supply of high-quality dairy products. With growing consumer demand for dairy and value-added products, the company is well-positioned for sustained growth in both domestic and international markets.</a:t>
            </a:r>
          </a:p>
          <a:p>
            <a:pPr algn="ctr">
              <a:lnSpc>
                <a:spcPts val="6853"/>
              </a:lnSpc>
            </a:pPr>
          </a:p>
          <a:p>
            <a:pPr algn="ctr">
              <a:lnSpc>
                <a:spcPts val="6853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1662681" y="-6438340"/>
            <a:ext cx="13761077" cy="1415359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3435299">
            <a:off x="-3167656" y="638455"/>
            <a:ext cx="6335313" cy="7076795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028700" y="1692166"/>
            <a:ext cx="16230600" cy="6902669"/>
          </a:xfrm>
          <a:custGeom>
            <a:avLst/>
            <a:gdLst/>
            <a:ahLst/>
            <a:cxnLst/>
            <a:rect r="r" b="b" t="t" l="l"/>
            <a:pathLst>
              <a:path h="6902669" w="16230600">
                <a:moveTo>
                  <a:pt x="0" y="0"/>
                </a:moveTo>
                <a:lnTo>
                  <a:pt x="16230600" y="0"/>
                </a:lnTo>
                <a:lnTo>
                  <a:pt x="16230600" y="6902668"/>
                </a:lnTo>
                <a:lnTo>
                  <a:pt x="0" y="69026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7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01938" y="3813213"/>
            <a:ext cx="12084125" cy="2256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91"/>
              </a:lnSpc>
            </a:pPr>
            <a:r>
              <a:rPr lang="en-US" sz="16087">
                <a:solidFill>
                  <a:srgbClr val="000000"/>
                </a:solidFill>
                <a:latin typeface="Selima"/>
                <a:ea typeface="Selima"/>
                <a:cs typeface="Selima"/>
                <a:sym typeface="Selima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76255" y="0"/>
            <a:ext cx="7896565" cy="3539211"/>
          </a:xfrm>
          <a:custGeom>
            <a:avLst/>
            <a:gdLst/>
            <a:ahLst/>
            <a:cxnLst/>
            <a:rect r="r" b="b" t="t" l="l"/>
            <a:pathLst>
              <a:path h="3539211" w="7896565">
                <a:moveTo>
                  <a:pt x="0" y="0"/>
                </a:moveTo>
                <a:lnTo>
                  <a:pt x="7896565" y="0"/>
                </a:lnTo>
                <a:lnTo>
                  <a:pt x="7896565" y="3539211"/>
                </a:lnTo>
                <a:lnTo>
                  <a:pt x="0" y="35392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93" t="0" r="-269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37468" y="3269180"/>
            <a:ext cx="4274433" cy="1411917"/>
          </a:xfrm>
          <a:custGeom>
            <a:avLst/>
            <a:gdLst/>
            <a:ahLst/>
            <a:cxnLst/>
            <a:rect r="r" b="b" t="t" l="l"/>
            <a:pathLst>
              <a:path h="1411917" w="4274433">
                <a:moveTo>
                  <a:pt x="0" y="0"/>
                </a:moveTo>
                <a:lnTo>
                  <a:pt x="4274433" y="0"/>
                </a:lnTo>
                <a:lnTo>
                  <a:pt x="4274433" y="1411917"/>
                </a:lnTo>
                <a:lnTo>
                  <a:pt x="0" y="1411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92272" y="3539211"/>
            <a:ext cx="3875065" cy="1279999"/>
          </a:xfrm>
          <a:custGeom>
            <a:avLst/>
            <a:gdLst/>
            <a:ahLst/>
            <a:cxnLst/>
            <a:rect r="r" b="b" t="t" l="l"/>
            <a:pathLst>
              <a:path h="1279999" w="3875065">
                <a:moveTo>
                  <a:pt x="0" y="0"/>
                </a:moveTo>
                <a:lnTo>
                  <a:pt x="3875065" y="0"/>
                </a:lnTo>
                <a:lnTo>
                  <a:pt x="3875065" y="1279999"/>
                </a:lnTo>
                <a:lnTo>
                  <a:pt x="0" y="12799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21306" y="7425020"/>
            <a:ext cx="4069387" cy="1355127"/>
          </a:xfrm>
          <a:custGeom>
            <a:avLst/>
            <a:gdLst/>
            <a:ahLst/>
            <a:cxnLst/>
            <a:rect r="r" b="b" t="t" l="l"/>
            <a:pathLst>
              <a:path h="1355127" w="4069387">
                <a:moveTo>
                  <a:pt x="0" y="0"/>
                </a:moveTo>
                <a:lnTo>
                  <a:pt x="4069387" y="0"/>
                </a:lnTo>
                <a:lnTo>
                  <a:pt x="4069387" y="1355128"/>
                </a:lnTo>
                <a:lnTo>
                  <a:pt x="0" y="1355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06" t="0" r="-40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73114" y="5328797"/>
            <a:ext cx="3603141" cy="1276614"/>
          </a:xfrm>
          <a:custGeom>
            <a:avLst/>
            <a:gdLst/>
            <a:ahLst/>
            <a:cxnLst/>
            <a:rect r="r" b="b" t="t" l="l"/>
            <a:pathLst>
              <a:path h="1276614" w="3603141">
                <a:moveTo>
                  <a:pt x="0" y="0"/>
                </a:moveTo>
                <a:lnTo>
                  <a:pt x="3603141" y="0"/>
                </a:lnTo>
                <a:lnTo>
                  <a:pt x="3603141" y="1276614"/>
                </a:lnTo>
                <a:lnTo>
                  <a:pt x="0" y="12766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631" t="0" r="-363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99591" y="3377066"/>
            <a:ext cx="4774687" cy="1604289"/>
          </a:xfrm>
          <a:custGeom>
            <a:avLst/>
            <a:gdLst/>
            <a:ahLst/>
            <a:cxnLst/>
            <a:rect r="r" b="b" t="t" l="l"/>
            <a:pathLst>
              <a:path h="1604289" w="4774687">
                <a:moveTo>
                  <a:pt x="0" y="0"/>
                </a:moveTo>
                <a:lnTo>
                  <a:pt x="4774688" y="0"/>
                </a:lnTo>
                <a:lnTo>
                  <a:pt x="4774688" y="1604289"/>
                </a:lnTo>
                <a:lnTo>
                  <a:pt x="0" y="16042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60" t="0" r="-86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68312" y="5419610"/>
            <a:ext cx="2644763" cy="1266435"/>
          </a:xfrm>
          <a:custGeom>
            <a:avLst/>
            <a:gdLst/>
            <a:ahLst/>
            <a:cxnLst/>
            <a:rect r="r" b="b" t="t" l="l"/>
            <a:pathLst>
              <a:path h="1266435" w="2644763">
                <a:moveTo>
                  <a:pt x="0" y="0"/>
                </a:moveTo>
                <a:lnTo>
                  <a:pt x="2644763" y="0"/>
                </a:lnTo>
                <a:lnTo>
                  <a:pt x="2644763" y="1266435"/>
                </a:lnTo>
                <a:lnTo>
                  <a:pt x="0" y="12664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482" t="0" r="-22482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36438" y="5366435"/>
            <a:ext cx="3530899" cy="1372785"/>
          </a:xfrm>
          <a:custGeom>
            <a:avLst/>
            <a:gdLst/>
            <a:ahLst/>
            <a:cxnLst/>
            <a:rect r="r" b="b" t="t" l="l"/>
            <a:pathLst>
              <a:path h="1372785" w="3530899">
                <a:moveTo>
                  <a:pt x="0" y="0"/>
                </a:moveTo>
                <a:lnTo>
                  <a:pt x="3530899" y="0"/>
                </a:lnTo>
                <a:lnTo>
                  <a:pt x="3530899" y="1372785"/>
                </a:lnTo>
                <a:lnTo>
                  <a:pt x="0" y="13727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851" t="0" r="-885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574446" y="7549958"/>
            <a:ext cx="3096676" cy="1022884"/>
          </a:xfrm>
          <a:custGeom>
            <a:avLst/>
            <a:gdLst/>
            <a:ahLst/>
            <a:cxnLst/>
            <a:rect r="r" b="b" t="t" l="l"/>
            <a:pathLst>
              <a:path h="1022884" w="3096676">
                <a:moveTo>
                  <a:pt x="0" y="0"/>
                </a:moveTo>
                <a:lnTo>
                  <a:pt x="3096676" y="0"/>
                </a:lnTo>
                <a:lnTo>
                  <a:pt x="3096676" y="1022884"/>
                </a:lnTo>
                <a:lnTo>
                  <a:pt x="0" y="10228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50632" y="0"/>
            <a:ext cx="3037368" cy="1291754"/>
          </a:xfrm>
          <a:custGeom>
            <a:avLst/>
            <a:gdLst/>
            <a:ahLst/>
            <a:cxnLst/>
            <a:rect r="r" b="b" t="t" l="l"/>
            <a:pathLst>
              <a:path h="1291754" w="3037368">
                <a:moveTo>
                  <a:pt x="0" y="0"/>
                </a:moveTo>
                <a:lnTo>
                  <a:pt x="3037368" y="0"/>
                </a:lnTo>
                <a:lnTo>
                  <a:pt x="3037368" y="1291754"/>
                </a:lnTo>
                <a:lnTo>
                  <a:pt x="0" y="1291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13157" y="3428687"/>
            <a:ext cx="12118579" cy="397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25868" indent="-612934" lvl="1">
              <a:lnSpc>
                <a:spcPts val="7949"/>
              </a:lnSpc>
              <a:buFont typeface="Arial"/>
              <a:buChar char="•"/>
            </a:pPr>
            <a:r>
              <a:rPr lang="en-US" sz="5677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Kanithi prem kumar ( Team Lead)</a:t>
            </a:r>
          </a:p>
          <a:p>
            <a:pPr algn="l" marL="1225868" indent="-612934" lvl="1">
              <a:lnSpc>
                <a:spcPts val="7949"/>
              </a:lnSpc>
              <a:buFont typeface="Arial"/>
              <a:buChar char="•"/>
            </a:pPr>
            <a:r>
              <a:rPr lang="en-US" sz="5677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Gottapu Nikhitha</a:t>
            </a:r>
          </a:p>
          <a:p>
            <a:pPr algn="l" marL="1225868" indent="-612934" lvl="1">
              <a:lnSpc>
                <a:spcPts val="7949"/>
              </a:lnSpc>
              <a:buFont typeface="Arial"/>
              <a:buChar char="•"/>
            </a:pPr>
            <a:r>
              <a:rPr lang="en-US" sz="5677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Bainapalli Nagesh</a:t>
            </a:r>
          </a:p>
          <a:p>
            <a:pPr algn="l" marL="1225868" indent="-612934" lvl="1">
              <a:lnSpc>
                <a:spcPts val="7949"/>
              </a:lnSpc>
              <a:buFont typeface="Arial"/>
              <a:buChar char="•"/>
            </a:pPr>
            <a:r>
              <a:rPr lang="en-US" sz="5677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Tamiri Naveen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72801" y="1291754"/>
            <a:ext cx="15942398" cy="6780100"/>
          </a:xfrm>
          <a:custGeom>
            <a:avLst/>
            <a:gdLst/>
            <a:ahLst/>
            <a:cxnLst/>
            <a:rect r="r" b="b" t="t" l="l"/>
            <a:pathLst>
              <a:path h="6780100" w="15942398">
                <a:moveTo>
                  <a:pt x="0" y="0"/>
                </a:moveTo>
                <a:lnTo>
                  <a:pt x="15942398" y="0"/>
                </a:lnTo>
                <a:lnTo>
                  <a:pt x="15942398" y="6780100"/>
                </a:lnTo>
                <a:lnTo>
                  <a:pt x="0" y="6780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76740" y="1886607"/>
            <a:ext cx="6134520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000000"/>
                </a:solidFill>
                <a:latin typeface="Barabara"/>
                <a:ea typeface="Barabara"/>
                <a:cs typeface="Barabara"/>
                <a:sym typeface="Barabara"/>
              </a:rPr>
              <a:t>Team members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425796">
            <a:off x="-4836105" y="-3855776"/>
            <a:ext cx="17005599" cy="1898368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5869165" y="0"/>
            <a:ext cx="2418835" cy="1028700"/>
          </a:xfrm>
          <a:custGeom>
            <a:avLst/>
            <a:gdLst/>
            <a:ahLst/>
            <a:cxnLst/>
            <a:rect r="r" b="b" t="t" l="l"/>
            <a:pathLst>
              <a:path h="1028700" w="2418835">
                <a:moveTo>
                  <a:pt x="0" y="0"/>
                </a:moveTo>
                <a:lnTo>
                  <a:pt x="2418835" y="0"/>
                </a:lnTo>
                <a:lnTo>
                  <a:pt x="2418835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29945" y="141628"/>
            <a:ext cx="5828109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Table of Contents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2754" y="2139102"/>
            <a:ext cx="17935246" cy="592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66"/>
              </a:lnSpc>
            </a:pPr>
            <a:r>
              <a:rPr lang="en-US" sz="419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1.Team members </a:t>
            </a:r>
          </a:p>
          <a:p>
            <a:pPr algn="l">
              <a:lnSpc>
                <a:spcPts val="5866"/>
              </a:lnSpc>
            </a:pPr>
            <a:r>
              <a:rPr lang="en-US" sz="419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2.Introduction </a:t>
            </a:r>
          </a:p>
          <a:p>
            <a:pPr algn="l">
              <a:lnSpc>
                <a:spcPts val="5866"/>
              </a:lnSpc>
            </a:pPr>
            <a:r>
              <a:rPr lang="en-US" sz="419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3.Brand Study, Competitor Analysis &amp; Buyer's/Audience's Persona</a:t>
            </a:r>
          </a:p>
          <a:p>
            <a:pPr algn="l">
              <a:lnSpc>
                <a:spcPts val="5866"/>
              </a:lnSpc>
            </a:pPr>
            <a:r>
              <a:rPr lang="en-US" sz="419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4.SEO &amp; Keyword Research</a:t>
            </a:r>
          </a:p>
          <a:p>
            <a:pPr algn="l">
              <a:lnSpc>
                <a:spcPts val="5866"/>
              </a:lnSpc>
            </a:pPr>
            <a:r>
              <a:rPr lang="en-US" sz="419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5.Content Ideas And Marketing Strategies</a:t>
            </a:r>
          </a:p>
          <a:p>
            <a:pPr algn="l">
              <a:lnSpc>
                <a:spcPts val="5866"/>
              </a:lnSpc>
            </a:pPr>
            <a:r>
              <a:rPr lang="en-US" sz="419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6.NSE NIFTY</a:t>
            </a:r>
          </a:p>
          <a:p>
            <a:pPr algn="l">
              <a:lnSpc>
                <a:spcPts val="5866"/>
              </a:lnSpc>
            </a:pPr>
            <a:r>
              <a:rPr lang="en-US" sz="419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7. BSE SENSEX</a:t>
            </a:r>
          </a:p>
          <a:p>
            <a:pPr algn="l">
              <a:lnSpc>
                <a:spcPts val="5866"/>
              </a:lnSpc>
            </a:pPr>
            <a:r>
              <a:rPr lang="en-US" sz="4190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8.Content Creation And Curation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1662681" y="-6438340"/>
            <a:ext cx="13761077" cy="1415359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3435299">
            <a:off x="-3167656" y="638455"/>
            <a:ext cx="6335313" cy="7076795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5499739" y="0"/>
            <a:ext cx="2788261" cy="1185812"/>
          </a:xfrm>
          <a:custGeom>
            <a:avLst/>
            <a:gdLst/>
            <a:ahLst/>
            <a:cxnLst/>
            <a:rect r="r" b="b" t="t" l="l"/>
            <a:pathLst>
              <a:path h="1185812" w="2788261">
                <a:moveTo>
                  <a:pt x="0" y="0"/>
                </a:moveTo>
                <a:lnTo>
                  <a:pt x="2788261" y="0"/>
                </a:lnTo>
                <a:lnTo>
                  <a:pt x="2788261" y="1185812"/>
                </a:lnTo>
                <a:lnTo>
                  <a:pt x="0" y="1185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95943" y="-95250"/>
            <a:ext cx="4296114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Introduction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5234" y="1930429"/>
            <a:ext cx="16124066" cy="7288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43"/>
              </a:lnSpc>
            </a:pPr>
            <a:r>
              <a:rPr lang="en-US" sz="517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Hatsun Agro Products Limited is an Indian dairy company known for producing and selling milk, ice cream, and dairy-based products. Founded in 1970, it operates popular brands like Arokya Milk, Arun Ice Creams, and Hatsun Curd. The company has a strong presence in South India and exports dairy products to global markets.</a:t>
            </a:r>
          </a:p>
          <a:p>
            <a:pPr algn="ctr">
              <a:lnSpc>
                <a:spcPts val="7243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425796">
            <a:off x="-4836105" y="-3855776"/>
            <a:ext cx="17005599" cy="1898368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5869165" y="0"/>
            <a:ext cx="2418835" cy="1028700"/>
          </a:xfrm>
          <a:custGeom>
            <a:avLst/>
            <a:gdLst/>
            <a:ahLst/>
            <a:cxnLst/>
            <a:rect r="r" b="b" t="t" l="l"/>
            <a:pathLst>
              <a:path h="1028700" w="2418835">
                <a:moveTo>
                  <a:pt x="0" y="0"/>
                </a:moveTo>
                <a:lnTo>
                  <a:pt x="2418835" y="0"/>
                </a:lnTo>
                <a:lnTo>
                  <a:pt x="2418835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2446839"/>
            <a:ext cx="9483160" cy="7060831"/>
          </a:xfrm>
          <a:custGeom>
            <a:avLst/>
            <a:gdLst/>
            <a:ahLst/>
            <a:cxnLst/>
            <a:rect r="r" b="b" t="t" l="l"/>
            <a:pathLst>
              <a:path h="7060831" w="9483160">
                <a:moveTo>
                  <a:pt x="0" y="0"/>
                </a:moveTo>
                <a:lnTo>
                  <a:pt x="9483160" y="0"/>
                </a:lnTo>
                <a:lnTo>
                  <a:pt x="9483160" y="7060830"/>
                </a:lnTo>
                <a:lnTo>
                  <a:pt x="0" y="7060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2446839"/>
            <a:ext cx="9599488" cy="6719641"/>
          </a:xfrm>
          <a:custGeom>
            <a:avLst/>
            <a:gdLst/>
            <a:ahLst/>
            <a:cxnLst/>
            <a:rect r="r" b="b" t="t" l="l"/>
            <a:pathLst>
              <a:path h="6719641" w="9599488">
                <a:moveTo>
                  <a:pt x="0" y="0"/>
                </a:moveTo>
                <a:lnTo>
                  <a:pt x="9599488" y="0"/>
                </a:lnTo>
                <a:lnTo>
                  <a:pt x="9599488" y="6719641"/>
                </a:lnTo>
                <a:lnTo>
                  <a:pt x="0" y="67196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rnd">
            <a:noFill/>
            <a:prstDash val="dash"/>
            <a:round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71676" y="0"/>
            <a:ext cx="2616324" cy="1306648"/>
          </a:xfrm>
          <a:custGeom>
            <a:avLst/>
            <a:gdLst/>
            <a:ahLst/>
            <a:cxnLst/>
            <a:rect r="r" b="b" t="t" l="l"/>
            <a:pathLst>
              <a:path h="1306648" w="2616324">
                <a:moveTo>
                  <a:pt x="0" y="0"/>
                </a:moveTo>
                <a:lnTo>
                  <a:pt x="2616324" y="0"/>
                </a:lnTo>
                <a:lnTo>
                  <a:pt x="2616324" y="1306648"/>
                </a:lnTo>
                <a:lnTo>
                  <a:pt x="0" y="1306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15" t="0" r="-871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08162" y="2766472"/>
            <a:ext cx="15671676" cy="4364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sz="8586">
                <a:solidFill>
                  <a:srgbClr val="000000"/>
                </a:solidFill>
                <a:latin typeface="Barabara"/>
                <a:ea typeface="Barabara"/>
                <a:cs typeface="Barabara"/>
                <a:sym typeface="Barabara"/>
              </a:rPr>
              <a:t>Brand Study, Competitor Analysis &amp; Buyer's/Audience's Persona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60473" y="1804064"/>
            <a:ext cx="17527527" cy="7454236"/>
          </a:xfrm>
          <a:custGeom>
            <a:avLst/>
            <a:gdLst/>
            <a:ahLst/>
            <a:cxnLst/>
            <a:rect r="r" b="b" t="t" l="l"/>
            <a:pathLst>
              <a:path h="7454236" w="17527527">
                <a:moveTo>
                  <a:pt x="0" y="0"/>
                </a:moveTo>
                <a:lnTo>
                  <a:pt x="17527527" y="0"/>
                </a:lnTo>
                <a:lnTo>
                  <a:pt x="17527527" y="7454236"/>
                </a:lnTo>
                <a:lnTo>
                  <a:pt x="0" y="7454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2508" y="1485009"/>
            <a:ext cx="16982984" cy="17527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1"/>
              </a:lnSpc>
            </a:pPr>
            <a:r>
              <a:rPr lang="en-US" sz="332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Hatsun Agro Product Ltd (HAP) is a leading private-sector dairy company in India, renowned for its commitment to quality and innovation.</a:t>
            </a:r>
          </a:p>
          <a:p>
            <a:pPr algn="ctr">
              <a:lnSpc>
                <a:spcPts val="4661"/>
              </a:lnSpc>
            </a:pPr>
          </a:p>
          <a:p>
            <a:pPr algn="ctr">
              <a:lnSpc>
                <a:spcPts val="4661"/>
              </a:lnSpc>
            </a:pPr>
            <a:r>
              <a:rPr lang="en-US" sz="332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Mission and Values:</a:t>
            </a:r>
          </a:p>
          <a:p>
            <a:pPr algn="ctr">
              <a:lnSpc>
                <a:spcPts val="4661"/>
              </a:lnSpc>
            </a:pPr>
            <a:r>
              <a:rPr lang="en-US" sz="332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HAP's mission is to "develop and implement a world-class Occupational Safety, Health, and Environment (OSHE) framework by leveraging leadership commitment and stakeholder engagement to create a safe, productive, and non-polluting workplace." </a:t>
            </a:r>
          </a:p>
          <a:p>
            <a:pPr algn="ctr">
              <a:lnSpc>
                <a:spcPts val="4661"/>
              </a:lnSpc>
            </a:pPr>
            <a:r>
              <a:rPr lang="en-US" sz="332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The company values its relationship with dairy farmers, understanding that its strength lies in consolidating its source. Development policies are always based on building a strong bond with the farmer. </a:t>
            </a:r>
          </a:p>
          <a:p>
            <a:pPr algn="ctr">
              <a:lnSpc>
                <a:spcPts val="4661"/>
              </a:lnSpc>
            </a:pPr>
          </a:p>
          <a:p>
            <a:pPr algn="ctr">
              <a:lnSpc>
                <a:spcPts val="4661"/>
              </a:lnSpc>
            </a:pPr>
            <a:r>
              <a:rPr lang="en-US" sz="332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Unique Selling Proposition (USP):</a:t>
            </a:r>
          </a:p>
          <a:p>
            <a:pPr algn="ctr">
              <a:lnSpc>
                <a:spcPts val="4661"/>
              </a:lnSpc>
            </a:pPr>
            <a:r>
              <a:rPr lang="en-US" sz="332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HAP's USP is its emphasis on maintaining good relations with its source—the dairy farmer. This approach ensures the procurement of high-quality raw materials, which translates into superior dairy products for consumers. </a:t>
            </a:r>
          </a:p>
          <a:p>
            <a:pPr algn="ctr">
              <a:lnSpc>
                <a:spcPts val="4661"/>
              </a:lnSpc>
            </a:pPr>
          </a:p>
          <a:p>
            <a:pPr algn="ctr">
              <a:lnSpc>
                <a:spcPts val="4661"/>
              </a:lnSpc>
            </a:pPr>
            <a:r>
              <a:rPr lang="en-US" sz="332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Brand Messaging:</a:t>
            </a:r>
          </a:p>
          <a:p>
            <a:pPr algn="ctr">
              <a:lnSpc>
                <a:spcPts val="4661"/>
              </a:lnSpc>
            </a:pPr>
          </a:p>
          <a:p>
            <a:pPr algn="ctr">
              <a:lnSpc>
                <a:spcPts val="4661"/>
              </a:lnSpc>
            </a:pPr>
            <a:r>
              <a:rPr lang="en-US" sz="332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HAP positions itself as a company that genuinely cares for its consumers, offering premium quality products that are healthy and nutritious. This commitment has led it to become one of the world's largest health-focused dairy providers. </a:t>
            </a:r>
          </a:p>
          <a:p>
            <a:pPr algn="ctr">
              <a:lnSpc>
                <a:spcPts val="4661"/>
              </a:lnSpc>
            </a:pPr>
          </a:p>
          <a:p>
            <a:pPr algn="ctr">
              <a:lnSpc>
                <a:spcPts val="4661"/>
              </a:lnSpc>
            </a:pPr>
            <a:r>
              <a:rPr lang="en-US" sz="332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Tagline:</a:t>
            </a:r>
          </a:p>
          <a:p>
            <a:pPr algn="ctr">
              <a:lnSpc>
                <a:spcPts val="4661"/>
              </a:lnSpc>
            </a:pPr>
          </a:p>
          <a:p>
            <a:pPr algn="ctr">
              <a:lnSpc>
                <a:spcPts val="4661"/>
              </a:lnSpc>
            </a:pPr>
            <a:r>
              <a:rPr lang="en-US" sz="332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HAP's tagline, "Nothing added. Nothing removed," reflects its dedication to purity and quality in its dairy offerings. </a:t>
            </a:r>
          </a:p>
          <a:p>
            <a:pPr algn="ctr">
              <a:lnSpc>
                <a:spcPts val="4661"/>
              </a:lnSpc>
            </a:pPr>
          </a:p>
          <a:p>
            <a:pPr algn="ctr">
              <a:lnSpc>
                <a:spcPts val="4661"/>
              </a:lnSpc>
            </a:pPr>
            <a:r>
              <a:rPr lang="en-US" sz="332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Through its mission, values, unique selling proposition, brand messaging, and tagline, Hatsun Agro Product Ltd consistently communicates its dedication to quality, safety, and consumer well-being.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869165" y="0"/>
            <a:ext cx="2418835" cy="1028700"/>
          </a:xfrm>
          <a:custGeom>
            <a:avLst/>
            <a:gdLst/>
            <a:ahLst/>
            <a:cxnLst/>
            <a:rect r="r" b="b" t="t" l="l"/>
            <a:pathLst>
              <a:path h="1028700" w="2418835">
                <a:moveTo>
                  <a:pt x="0" y="0"/>
                </a:moveTo>
                <a:lnTo>
                  <a:pt x="2418835" y="0"/>
                </a:lnTo>
                <a:lnTo>
                  <a:pt x="2418835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16980" y="141628"/>
            <a:ext cx="7854040" cy="88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Research Brand Identity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DAGhTVcCLDU</dc:identifier>
  <dcterms:modified xsi:type="dcterms:W3CDTF">2011-08-01T06:04:30Z</dcterms:modified>
  <cp:revision>1</cp:revision>
  <dc:title>Simple Presentation in Pink Lilac Pastel Blobs Basic Style</dc:title>
</cp:coreProperties>
</file>